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72" r:id="rId14"/>
    <p:sldId id="267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2" Type="http://schemas.openxmlformats.org/officeDocument/2006/relationships/slide" Target="slides/slide11.xml" />
  <Relationship Id="rId13" Type="http://schemas.openxmlformats.org/officeDocument/2006/relationships/slide" Target="slides/slide12.xml" />
  <Relationship Id="rId14" Type="http://schemas.openxmlformats.org/officeDocument/2006/relationships/slide" Target="slides/slide13.xml" />
  <Relationship Id="rId15" Type="http://schemas.openxmlformats.org/officeDocument/2006/relationships/slide" Target="slides/slide14.xml" />
  <Relationship Id="rId16" Type="http://schemas.openxmlformats.org/officeDocument/2006/relationships/slide" Target="slides/slide15.xml" />
  <Relationship Id="rId17" Type="http://schemas.openxmlformats.org/officeDocument/2006/relationships/slide" Target="slides/slide16.xml" />
  <Relationship Id="rId18" Type="http://schemas.openxmlformats.org/officeDocument/2006/relationships/slide" Target="slides/slide17.xml" />
  <Relationship Id="rId21" Type="http://schemas.openxmlformats.org/officeDocument/2006/relationships/viewProps" Target="viewProps.xml" />
  <Relationship Id="rId20" Type="http://schemas.openxmlformats.org/officeDocument/2006/relationships/presProps" Target="presProps.xml" />
  <Relationship Id="rId1" Type="http://schemas.openxmlformats.org/officeDocument/2006/relationships/slideMaster" Target="slideMasters/slideMaster1.xml" />
  <Relationship Id="rId23" Type="http://schemas.openxmlformats.org/officeDocument/2006/relationships/tableStyles" Target="tableStyles.xml" />
  <Relationship Id="rId19" Type="http://schemas.openxmlformats.org/officeDocument/2006/relationships/notesMaster" Target="notesMasters/notesMaster1.xml" />
  <Relationship Id="rId22" Type="http://schemas.openxmlformats.org/officeDocument/2006/relationships/theme" Target="theme/theme1.xml" />
</Relationships>
</file>

<file path=ppt/drawings/_rels/vmlDrawing1.v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5.emf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9CC3A-544A-482B-A4EC-18E890CD85BC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B8E38-5777-4354-B220-F9198F7CD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6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48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30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5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09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1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73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81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78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89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29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B3EDC-7E7B-430C-A7F3-3F2290084E20}" type="datetimeFigureOut">
              <a:rPr lang="it-IT" smtClean="0"/>
              <a:t>01/06/2015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34091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B3EDC-7E7B-430C-A7F3-3F2290084E20}" type="datetimeFigureOut">
              <a:rPr lang="it-IT" smtClean="0"/>
              <a:t/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D9D60-B0AD-4DF0-937D-64BC6190F3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96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6.png" /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7.png" />
  <Relationship Id="rId1" Type="http://schemas.openxmlformats.org/officeDocument/2006/relationships/slideLayout" Target="../slideLayouts/slideLayout2.xml" />
</Relationships>
</file>

<file path=ppt/slides/_rels/slide1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8.png" />
  <Relationship Id="rId1" Type="http://schemas.openxmlformats.org/officeDocument/2006/relationships/slideLayout" Target="../slideLayouts/slideLayout2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9.png" />
  <Relationship Id="rId1" Type="http://schemas.openxmlformats.org/officeDocument/2006/relationships/slideLayout" Target="../slideLayouts/slideLayout2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7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png" /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3" Type="http://schemas.openxmlformats.org/officeDocument/2006/relationships/oleObject" Target="../embeddings/oleObject1.bin" />
  <Relationship Id="rId2" Type="http://schemas.openxmlformats.org/officeDocument/2006/relationships/slideLayout" Target="../slideLayouts/slideLayout7.xml" />
  <Relationship Id="rId1" Type="http://schemas.openxmlformats.org/officeDocument/2006/relationships/vmlDrawing" Target="../drawings/vmlDrawing1.vml" />
  <Relationship Id="rId5" Type="http://schemas.openxmlformats.org/officeDocument/2006/relationships/image" Target="../media/image5.emf" />
  <Relationship Id="rId4" Type="http://schemas.openxmlformats.org/officeDocument/2006/relationships/oleObject" Target="../embeddings/Microsoft_Excel_97-2003_Worksheet1.xls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b="1" dirty="0" smtClean="0"/>
              <a:t>ITALIA 2015</a:t>
            </a:r>
            <a:br>
              <a:rPr lang="it-IT" sz="3600" b="1" dirty="0" smtClean="0"/>
            </a:br>
            <a:r>
              <a:rPr lang="it-IT" sz="3600" b="1" dirty="0" smtClean="0"/>
              <a:t>COME COSTRUIRE UN MERCATO FINANZIARIO MENO BANCOCENTRICO</a:t>
            </a:r>
            <a:br>
              <a:rPr lang="it-IT" sz="3600" b="1" dirty="0" smtClean="0"/>
            </a:br>
            <a:r>
              <a:rPr lang="it-IT" sz="3600" b="1" dirty="0"/>
              <a:t/>
            </a:r>
            <a:br>
              <a:rPr lang="it-IT" sz="3600" b="1" dirty="0"/>
            </a:br>
            <a:r>
              <a:rPr lang="it-IT" sz="3600" b="1" dirty="0"/>
              <a:t>Marcello Messori (FS Italiane, SEP Luiss)</a:t>
            </a:r>
            <a:br>
              <a:rPr lang="it-IT" sz="3600" b="1" dirty="0"/>
            </a:br>
            <a:r>
              <a:rPr lang="it-IT" sz="3600" b="1" dirty="0"/>
              <a:t/>
            </a:r>
            <a:br>
              <a:rPr lang="it-IT" sz="3600" b="1" dirty="0"/>
            </a:br>
            <a:endParaRPr lang="it-IT" sz="3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44816" cy="1752600"/>
          </a:xfrm>
        </p:spPr>
        <p:txBody>
          <a:bodyPr>
            <a:normAutofit fontScale="85000" lnSpcReduction="20000"/>
          </a:bodyPr>
          <a:lstStyle/>
          <a:p>
            <a:pPr algn="r"/>
            <a:endParaRPr lang="it-IT" b="1" dirty="0" smtClean="0">
              <a:solidFill>
                <a:schemeClr val="tx1"/>
              </a:solidFill>
            </a:endParaRPr>
          </a:p>
          <a:p>
            <a:pPr algn="r"/>
            <a:endParaRPr lang="it-IT" b="1" dirty="0">
              <a:solidFill>
                <a:schemeClr val="tx1"/>
              </a:solidFill>
            </a:endParaRPr>
          </a:p>
          <a:p>
            <a:pPr algn="r"/>
            <a:r>
              <a:rPr lang="it-IT" b="1" dirty="0" smtClean="0">
                <a:solidFill>
                  <a:schemeClr val="tx1"/>
                </a:solidFill>
              </a:rPr>
              <a:t>Business Club Italia</a:t>
            </a:r>
          </a:p>
          <a:p>
            <a:pPr algn="r"/>
            <a:r>
              <a:rPr lang="it-IT" b="1" dirty="0" smtClean="0">
                <a:solidFill>
                  <a:schemeClr val="tx1"/>
                </a:solidFill>
              </a:rPr>
              <a:t>Londra, 21 maggio 2015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66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584200" latinLnBrk="1" hangingPunct="0">
              <a:spcBef>
                <a:spcPts val="0"/>
              </a:spcBef>
            </a:pPr>
            <a:r>
              <a:rPr lang="it-IT" sz="2800" b="1" dirty="0" smtClean="0">
                <a:solidFill>
                  <a:srgbClr val="000000"/>
                </a:solidFill>
                <a:sym typeface="Helvetica Light"/>
              </a:rPr>
              <a:t/>
            </a:r>
            <a:br>
              <a:rPr lang="it-IT" sz="2800" b="1" dirty="0" smtClean="0">
                <a:solidFill>
                  <a:srgbClr val="000000"/>
                </a:solidFill>
                <a:sym typeface="Helvetica Light"/>
              </a:rPr>
            </a:br>
            <a:r>
              <a:rPr lang="it-IT" sz="3500" b="1" dirty="0" smtClean="0">
                <a:solidFill>
                  <a:srgbClr val="000000"/>
                </a:solidFill>
                <a:sym typeface="Helvetica Light"/>
              </a:rPr>
              <a:t>Redditività </a:t>
            </a:r>
            <a:r>
              <a:rPr lang="it-IT" sz="3500" b="1" dirty="0">
                <a:solidFill>
                  <a:srgbClr val="000000"/>
                </a:solidFill>
                <a:sym typeface="Helvetica Light"/>
              </a:rPr>
              <a:t>imprese </a:t>
            </a:r>
            <a:r>
              <a:rPr lang="it-IT" sz="3500" b="1" dirty="0" smtClean="0">
                <a:solidFill>
                  <a:srgbClr val="000000"/>
                </a:solidFill>
                <a:sym typeface="Helvetica Light"/>
              </a:rPr>
              <a:t>non finanziarie italiane</a:t>
            </a:r>
            <a:r>
              <a:rPr lang="it-IT" sz="3600" b="1" dirty="0">
                <a:solidFill>
                  <a:srgbClr val="000000"/>
                </a:solidFill>
                <a:sym typeface="Helvetica Light"/>
              </a:rPr>
              <a:t/>
            </a:r>
            <a:br>
              <a:rPr lang="it-IT" sz="3600" b="1" dirty="0">
                <a:solidFill>
                  <a:srgbClr val="000000"/>
                </a:solidFill>
                <a:sym typeface="Helvetica Light"/>
              </a:rPr>
            </a:br>
            <a:r>
              <a:rPr lang="it-IT" sz="3500" dirty="0" smtClean="0">
                <a:solidFill>
                  <a:srgbClr val="000000"/>
                </a:solidFill>
                <a:sym typeface="Helvetica Light"/>
              </a:rPr>
              <a:t>(</a:t>
            </a:r>
            <a:r>
              <a:rPr lang="it-IT" sz="3500" b="1" i="1" dirty="0" smtClean="0">
                <a:solidFill>
                  <a:srgbClr val="000000"/>
                </a:solidFill>
              </a:rPr>
              <a:t>Fonte: Banca d’Italia e Istat</a:t>
            </a:r>
            <a:r>
              <a:rPr lang="it-IT" sz="3500" b="1" dirty="0" smtClean="0">
                <a:solidFill>
                  <a:srgbClr val="000000"/>
                </a:solidFill>
              </a:rPr>
              <a:t>)</a:t>
            </a:r>
            <a:r>
              <a:rPr lang="it-IT" sz="3500" i="1" dirty="0">
                <a:solidFill>
                  <a:srgbClr val="000000"/>
                </a:solidFill>
                <a:sym typeface="Helvetica Light"/>
              </a:rPr>
              <a:t/>
            </a:r>
            <a:br>
              <a:rPr lang="it-IT" sz="3500" i="1" dirty="0">
                <a:solidFill>
                  <a:srgbClr val="000000"/>
                </a:solidFill>
                <a:sym typeface="Helvetica Light"/>
              </a:rPr>
            </a:br>
            <a:endParaRPr lang="it-IT" sz="3500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64896" cy="4680520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8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it-IT" sz="3600" b="1" dirty="0" smtClean="0">
                <a:latin typeface="+mn-lt"/>
                <a:ea typeface="Arial"/>
                <a:cs typeface="Arial"/>
                <a:sym typeface="Arial"/>
              </a:rPr>
              <a:t>Nuove sofferenze in % prestiti                              </a:t>
            </a:r>
            <a:r>
              <a:rPr lang="it-IT" sz="2400" b="1" i="1" dirty="0" smtClean="0">
                <a:latin typeface="+mn-lt"/>
                <a:ea typeface="Arial"/>
                <a:cs typeface="Arial"/>
                <a:sym typeface="Arial"/>
              </a:rPr>
              <a:t>(dati trim. annualizzati e destagionalizzati</a:t>
            </a:r>
            <a:r>
              <a:rPr lang="it-IT" sz="2400" b="1" i="1" dirty="0">
                <a:latin typeface="+mn-lt"/>
                <a:ea typeface="Arial"/>
                <a:cs typeface="Arial"/>
                <a:sym typeface="Arial"/>
              </a:rPr>
              <a:t>;</a:t>
            </a:r>
            <a:r>
              <a:rPr lang="it-IT" sz="2400" b="1" i="1" dirty="0" smtClean="0">
                <a:latin typeface="+mn-lt"/>
                <a:ea typeface="Arial"/>
                <a:cs typeface="Arial"/>
                <a:sym typeface="Arial"/>
              </a:rPr>
              <a:t> Fonte</a:t>
            </a:r>
            <a:r>
              <a:rPr lang="it-IT" sz="2400" b="1" dirty="0" smtClean="0"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it-IT" sz="2400" b="1" i="1" dirty="0" smtClean="0">
                <a:latin typeface="+mn-lt"/>
                <a:ea typeface="Arial"/>
                <a:cs typeface="Arial"/>
                <a:sym typeface="Arial"/>
              </a:rPr>
              <a:t>Banca Italia)</a:t>
            </a:r>
            <a:endParaRPr lang="it-IT" sz="2400" b="1" dirty="0">
              <a:latin typeface="+mn-lt"/>
            </a:endParaRPr>
          </a:p>
        </p:txBody>
      </p:sp>
      <p:pic>
        <p:nvPicPr>
          <p:cNvPr id="6" name="image3.png"/>
          <p:cNvPicPr>
            <a:picLocks noGrp="1"/>
          </p:cNvPicPr>
          <p:nvPr>
            <p:ph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251520" y="1412776"/>
            <a:ext cx="8424935" cy="525658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20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atin typeface="+mn-lt"/>
                <a:ea typeface="Arial"/>
                <a:cs typeface="Arial"/>
                <a:sym typeface="Arial"/>
              </a:rPr>
              <a:t>Quota % di prestiti deteriorati </a:t>
            </a:r>
            <a:r>
              <a:rPr lang="it-IT" sz="4000" b="1" dirty="0" smtClean="0">
                <a:latin typeface="+mn-lt"/>
                <a:ea typeface="Arial"/>
                <a:cs typeface="Arial"/>
                <a:sym typeface="Arial"/>
              </a:rPr>
              <a:t>                      (</a:t>
            </a:r>
            <a:r>
              <a:rPr lang="it-IT" sz="4000" b="1" i="1" dirty="0" smtClean="0">
                <a:latin typeface="+mn-lt"/>
                <a:ea typeface="Arial"/>
                <a:cs typeface="Arial"/>
                <a:sym typeface="Arial"/>
              </a:rPr>
              <a:t>Fonte: Banca d’Italia)</a:t>
            </a:r>
            <a:endParaRPr lang="it-IT" sz="4000" dirty="0">
              <a:latin typeface="+mn-lt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17169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86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b="1" dirty="0" smtClean="0"/>
              <a:t>2. … una possibile chiave interpretativa</a:t>
            </a:r>
            <a:endParaRPr lang="it-IT" sz="3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risultato nel dopo-crisi è:                                                              ridotta convenienza per le banche italiane di effettuare prestiti alle imprese non finanziarie.</a:t>
            </a:r>
          </a:p>
          <a:p>
            <a:r>
              <a:rPr lang="it-IT" dirty="0" smtClean="0"/>
              <a:t>In queste condizioni</a:t>
            </a:r>
            <a:r>
              <a:rPr lang="it-IT" smtClean="0"/>
              <a:t>:                                                nel </a:t>
            </a:r>
            <a:r>
              <a:rPr lang="it-IT"/>
              <a:t>dopo </a:t>
            </a:r>
            <a:r>
              <a:rPr lang="it-IT" smtClean="0"/>
              <a:t>crisi quasi-monopolio </a:t>
            </a:r>
            <a:r>
              <a:rPr lang="it-IT" dirty="0" smtClean="0"/>
              <a:t>settore bancario italiano = modello non riproducibile per almeno due ragioni</a:t>
            </a:r>
            <a:r>
              <a:rPr lang="it-IT" smtClean="0"/>
              <a:t>:                                                                        - </a:t>
            </a:r>
            <a:r>
              <a:rPr lang="it-IT" dirty="0" smtClean="0"/>
              <a:t>attività </a:t>
            </a:r>
            <a:r>
              <a:rPr lang="it-IT" i="1" dirty="0" err="1" smtClean="0"/>
              <a:t>retail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smtClean="0"/>
              <a:t>corporate </a:t>
            </a:r>
            <a:r>
              <a:rPr lang="it-IT" dirty="0" smtClean="0"/>
              <a:t>tradizionale = non più profittevole;                                                                      - risparmiatori più attenti alla qualità e al rischio di liquidità.</a:t>
            </a:r>
          </a:p>
          <a:p>
            <a:endParaRPr lang="it-IT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3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b="1" dirty="0" smtClean="0">
                <a:latin typeface="+mn-lt"/>
                <a:ea typeface="Arial"/>
                <a:cs typeface="Arial"/>
                <a:sym typeface="Arial"/>
              </a:rPr>
              <a:t>Rendimenti unitari attività bancarie</a:t>
            </a:r>
            <a:r>
              <a:rPr lang="it-IT" dirty="0" smtClean="0">
                <a:latin typeface="+mn-lt"/>
                <a:ea typeface="Arial"/>
                <a:cs typeface="Arial"/>
                <a:sym typeface="Arial"/>
              </a:rPr>
              <a:t/>
            </a:r>
            <a:br>
              <a:rPr lang="it-IT" dirty="0" smtClean="0">
                <a:latin typeface="+mn-lt"/>
                <a:ea typeface="Arial"/>
                <a:cs typeface="Arial"/>
                <a:sym typeface="Arial"/>
              </a:rPr>
            </a:br>
            <a:r>
              <a:rPr lang="it-IT" sz="3600" b="1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it-IT" sz="3600" b="1" i="1" dirty="0" smtClean="0">
                <a:latin typeface="Arial"/>
                <a:ea typeface="Arial"/>
                <a:cs typeface="Arial"/>
                <a:sym typeface="Arial"/>
              </a:rPr>
              <a:t>valori percentuali; Fonte: Banca d’Italia</a:t>
            </a:r>
            <a:r>
              <a:rPr lang="it-IT" sz="3600" b="1" dirty="0" smtClean="0">
                <a:latin typeface="Arial"/>
                <a:ea typeface="Arial"/>
                <a:cs typeface="Arial"/>
                <a:sym typeface="Arial"/>
              </a:rPr>
              <a:t>)</a:t>
            </a:r>
            <a:endParaRPr lang="it-IT" sz="36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776864" cy="4958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76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3. Problemi aperti…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it-IT" dirty="0" smtClean="0"/>
              <a:t>Da cui:                                                                                   Banche italiane relativamente stabili purché:        - aumentino le attività di gestione risparmio e di </a:t>
            </a:r>
            <a:r>
              <a:rPr lang="it-IT" i="1" dirty="0" smtClean="0"/>
              <a:t>private banking</a:t>
            </a:r>
            <a:r>
              <a:rPr lang="it-IT" dirty="0" smtClean="0"/>
              <a:t>;                                                                  - riducano e selezionino prestiti alle imprese. Da cui, paradosso </a:t>
            </a:r>
            <a:r>
              <a:rPr lang="it-IT" dirty="0" smtClean="0">
                <a:sym typeface="Wingdings" panose="05000000000000000000" pitchFamily="2" charset="2"/>
              </a:rPr>
              <a:t> varianza della struttura produttiva italiana:                                                  - abbondante offerta di credito a imprese che non lo domandano.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5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3… e possibile soluzione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Data struttura dimensionale delle imprese non finanziarie italiane:                                                                 - impossibile sviluppare il mercato azionario nel breve periodo;                                                                    - inefficiente costruire mercati azionari per le PMI (rischio di segmentazione).</a:t>
            </a:r>
          </a:p>
          <a:p>
            <a:r>
              <a:rPr lang="it-IT" dirty="0" smtClean="0"/>
              <a:t>L’opportunità è accompagnare la seppur debole tendenza positiva di mercato:                                                      - rafforzare il mercato dei </a:t>
            </a:r>
            <a:r>
              <a:rPr lang="it-IT" i="1" dirty="0" smtClean="0"/>
              <a:t>corporate bond</a:t>
            </a:r>
            <a:r>
              <a:rPr lang="it-IT" dirty="0" smtClean="0"/>
              <a:t>.</a:t>
            </a:r>
          </a:p>
          <a:p>
            <a:r>
              <a:rPr lang="it-IT" dirty="0" smtClean="0"/>
              <a:t>Ma: problema aperto simile a quello posto dal mercato azionario:                                                                                  - accesso alle PMI senza segmentazione?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9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3… e possibile soluzione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Mercato dei </a:t>
            </a:r>
            <a:r>
              <a:rPr lang="it-IT" i="1" dirty="0" smtClean="0"/>
              <a:t>corporate bond </a:t>
            </a:r>
            <a:r>
              <a:rPr lang="it-IT" dirty="0" smtClean="0"/>
              <a:t>=                                  significative economie di scala che </a:t>
            </a:r>
            <a:r>
              <a:rPr lang="it-IT" dirty="0" smtClean="0">
                <a:sym typeface="Wingdings" panose="05000000000000000000" pitchFamily="2" charset="2"/>
              </a:rPr>
              <a:t> scala minima efficiente. </a:t>
            </a:r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Da cui: necessario</a:t>
            </a:r>
            <a:r>
              <a:rPr lang="it-IT" dirty="0" smtClean="0"/>
              <a:t> ‘cartolarizzare’ le emissioni delle singole PMI, raggruppate da SPV in classi omogenee di rischio.</a:t>
            </a:r>
          </a:p>
          <a:p>
            <a:r>
              <a:rPr lang="it-IT" dirty="0" smtClean="0"/>
              <a:t>Possibili incentivi fiscali sulle emissioni </a:t>
            </a:r>
            <a:r>
              <a:rPr lang="it-IT" smtClean="0"/>
              <a:t>delle obbligazioni dei SPV?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8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STRUTTURA INTERVENTO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Presentazione di tre punti:                                                   (1) </a:t>
            </a:r>
            <a:r>
              <a:rPr lang="it-IT" dirty="0"/>
              <a:t>D</a:t>
            </a:r>
            <a:r>
              <a:rPr lang="it-IT" dirty="0" smtClean="0"/>
              <a:t>ati per ricordarvi le attuali caratteristiche del mercato finanziario italiano;                          (2) Sommaria analisi di questi dati per porre in luce la fine (irreversibile) del quasi-monopolio bancario in Italia;                                                 (3) I problemi aperti e le possibili soluzioni.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4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1. Qualche dato e…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it-IT" dirty="0" smtClean="0"/>
              <a:t>Le seguenti figure hanno lo scopo di mostrare il peculiare </a:t>
            </a:r>
            <a:r>
              <a:rPr lang="it-IT" dirty="0" err="1" smtClean="0"/>
              <a:t>bancocentrismo</a:t>
            </a:r>
            <a:r>
              <a:rPr lang="it-IT" dirty="0" smtClean="0"/>
              <a:t> del nostro sistema economico.</a:t>
            </a:r>
          </a:p>
          <a:p>
            <a:r>
              <a:rPr lang="it-IT" dirty="0"/>
              <a:t>R</a:t>
            </a:r>
            <a:r>
              <a:rPr lang="it-IT" dirty="0" smtClean="0"/>
              <a:t>ispetto altri Paesi economicamente avanzati, Italia </a:t>
            </a:r>
            <a:r>
              <a:rPr lang="it-IT" dirty="0" smtClean="0">
                <a:sym typeface="Wingdings" panose="05000000000000000000" pitchFamily="2" charset="2"/>
              </a:rPr>
              <a:t></a:t>
            </a:r>
            <a:r>
              <a:rPr lang="it-IT" dirty="0" smtClean="0"/>
              <a:t>le imprese non finanziarie hanno:                                                  - il più elevato </a:t>
            </a:r>
            <a:r>
              <a:rPr lang="it-IT" i="1" dirty="0" err="1" smtClean="0"/>
              <a:t>leverage</a:t>
            </a:r>
            <a:r>
              <a:rPr lang="it-IT" dirty="0" smtClean="0"/>
              <a:t>;                                         - la più bassa capitalizzazione di borsa;                - un limitato ma crescente accesso al mercato dei </a:t>
            </a:r>
            <a:r>
              <a:rPr lang="it-IT" i="1" dirty="0" smtClean="0"/>
              <a:t>corporate bond</a:t>
            </a:r>
            <a:r>
              <a:rPr lang="it-IT" dirty="0" smtClean="0"/>
              <a:t>;                                                                         - uno scarso sostegno dalla finanza innovativa.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8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60"/>
          <p:cNvSpPr>
            <a:spLocks noGrp="1"/>
          </p:cNvSpPr>
          <p:nvPr>
            <p:ph type="sldNum" sz="quarter" idx="4294967295"/>
          </p:nvPr>
        </p:nvSpPr>
        <p:spPr>
          <a:xfrm>
            <a:off x="11471275" y="8886825"/>
            <a:ext cx="1533525" cy="26266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700"/>
              <a:t>4</a:t>
            </a:fld>
            <a:endParaRPr sz="1700"/>
          </a:p>
        </p:txBody>
      </p:sp>
      <p:sp>
        <p:nvSpPr>
          <p:cNvPr id="5" name="Shape 63"/>
          <p:cNvSpPr/>
          <p:nvPr/>
        </p:nvSpPr>
        <p:spPr>
          <a:xfrm>
            <a:off x="1280159" y="3136055"/>
            <a:ext cx="10437706" cy="177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022" tIns="65023" rIns="65022" bIns="65023">
            <a:spAutoFit/>
          </a:bodyPr>
          <a:lstStyle/>
          <a:p>
            <a:pPr marL="704416" indent="-704416" algn="l"/>
            <a:endParaRPr sz="2800" b="1"/>
          </a:p>
          <a:p>
            <a:pPr marL="704416" indent="-704416" algn="l">
              <a:lnSpc>
                <a:spcPct val="150000"/>
              </a:lnSpc>
            </a:pPr>
            <a:r>
              <a:rPr sz="3400" b="1"/>
              <a:t>	</a:t>
            </a:r>
            <a:endParaRPr sz="2800" b="1"/>
          </a:p>
          <a:p>
            <a:pPr marL="704416" indent="-704416" algn="l">
              <a:buClr>
                <a:srgbClr val="000000"/>
              </a:buClr>
              <a:buSzPct val="100000"/>
              <a:buFont typeface="Times New Roman"/>
              <a:buChar char="•"/>
            </a:pPr>
            <a:endParaRPr sz="2800" b="1"/>
          </a:p>
        </p:txBody>
      </p:sp>
      <p:sp>
        <p:nvSpPr>
          <p:cNvPr id="6" name="Shape 64"/>
          <p:cNvSpPr/>
          <p:nvPr/>
        </p:nvSpPr>
        <p:spPr>
          <a:xfrm>
            <a:off x="9022680" y="4660776"/>
            <a:ext cx="3276364" cy="2347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5022" tIns="65023" rIns="65022" bIns="65023">
            <a:spAutoFit/>
          </a:bodyPr>
          <a:lstStyle/>
          <a:p>
            <a:pPr algn="l">
              <a:tabLst>
                <a:tab pos="1029531" algn="l"/>
                <a:tab pos="6122998" algn="l"/>
              </a:tabLst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algn="l">
              <a:tabLst>
                <a:tab pos="1029531" algn="l"/>
                <a:tab pos="6122998" algn="l"/>
              </a:tabLst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algn="l">
              <a:tabLst>
                <a:tab pos="1029531" algn="l"/>
                <a:tab pos="6122998" algn="l"/>
              </a:tabLst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algn="l">
              <a:tabLst>
                <a:tab pos="1029531" algn="l"/>
                <a:tab pos="6122998" algn="l"/>
              </a:tabLst>
            </a:pPr>
            <a:r>
              <a:rPr dirty="0"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35" y="1791719"/>
            <a:ext cx="8023177" cy="507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522122" y="332656"/>
            <a:ext cx="8208912" cy="12721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algn="ctr" defTabSz="5842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2800" b="1" dirty="0" smtClean="0">
                <a:solidFill>
                  <a:srgbClr val="000000"/>
                </a:solidFill>
              </a:rPr>
              <a:t>Passivo imprese non finanziarie (terzo trimestre 2014)</a:t>
            </a:r>
          </a:p>
          <a:p>
            <a:pPr marR="0" algn="ctr" defTabSz="5842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2800" b="1" dirty="0" smtClean="0">
                <a:solidFill>
                  <a:srgbClr val="000000"/>
                </a:solidFill>
              </a:rPr>
              <a:t>(Fonte: </a:t>
            </a:r>
            <a:r>
              <a:rPr lang="it-IT" sz="2800" b="1" i="1" dirty="0" smtClean="0">
                <a:solidFill>
                  <a:srgbClr val="000000"/>
                </a:solidFill>
              </a:rPr>
              <a:t>Conti finanziari internazionali - Banca d’Italia</a:t>
            </a:r>
            <a:r>
              <a:rPr lang="it-IT" sz="2800" b="1" dirty="0" smtClean="0">
                <a:solidFill>
                  <a:srgbClr val="000000"/>
                </a:solidFill>
              </a:rPr>
              <a:t>)</a:t>
            </a:r>
            <a:endParaRPr kumimoji="0" lang="it-IT" sz="2800" b="0" i="1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  <a:p>
            <a:pPr marR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it-IT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6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584200" latinLnBrk="1" hangingPunct="0">
              <a:spcBef>
                <a:spcPts val="0"/>
              </a:spcBef>
            </a:pPr>
            <a:r>
              <a:rPr lang="it-IT" sz="2000" b="1" dirty="0" smtClean="0">
                <a:solidFill>
                  <a:srgbClr val="000000"/>
                </a:solidFill>
                <a:sym typeface="Helvetica Light"/>
              </a:rPr>
              <a:t/>
            </a:r>
            <a:br>
              <a:rPr lang="it-IT" sz="2000" b="1" dirty="0" smtClean="0">
                <a:solidFill>
                  <a:srgbClr val="000000"/>
                </a:solidFill>
                <a:sym typeface="Helvetica Light"/>
              </a:rPr>
            </a:br>
            <a:r>
              <a:rPr lang="it-IT" sz="2000" b="1" dirty="0">
                <a:solidFill>
                  <a:srgbClr val="000000"/>
                </a:solidFill>
                <a:sym typeface="Helvetica Light"/>
              </a:rPr>
              <a:t/>
            </a:r>
            <a:br>
              <a:rPr lang="it-IT" sz="2000" b="1" dirty="0">
                <a:solidFill>
                  <a:srgbClr val="000000"/>
                </a:solidFill>
                <a:sym typeface="Helvetica Light"/>
              </a:rPr>
            </a:br>
            <a:r>
              <a:rPr lang="it-IT" sz="2000" b="1" dirty="0">
                <a:solidFill>
                  <a:srgbClr val="000000"/>
                </a:solidFill>
                <a:sym typeface="Helvetica Light"/>
              </a:rPr>
              <a:t/>
            </a:r>
            <a:br>
              <a:rPr lang="it-IT" sz="2000" b="1" dirty="0">
                <a:solidFill>
                  <a:srgbClr val="000000"/>
                </a:solidFill>
                <a:sym typeface="Helvetica Light"/>
              </a:rPr>
            </a:br>
            <a:r>
              <a:rPr lang="it-IT" sz="3600" b="1" dirty="0" smtClean="0">
                <a:solidFill>
                  <a:srgbClr val="000000"/>
                </a:solidFill>
                <a:sym typeface="Helvetica Light"/>
              </a:rPr>
              <a:t>Capitalizzazione </a:t>
            </a:r>
            <a:r>
              <a:rPr lang="it-IT" sz="3600" b="1" dirty="0">
                <a:solidFill>
                  <a:srgbClr val="000000"/>
                </a:solidFill>
                <a:sym typeface="Helvetica Light"/>
              </a:rPr>
              <a:t>di borsa </a:t>
            </a:r>
            <a:r>
              <a:rPr lang="it-IT" sz="3600" b="1" dirty="0" smtClean="0">
                <a:solidFill>
                  <a:srgbClr val="000000"/>
                </a:solidFill>
                <a:sym typeface="Helvetica Light"/>
              </a:rPr>
              <a:t>delle imprese </a:t>
            </a:r>
            <a:r>
              <a:rPr lang="it-IT" sz="3600" b="1" dirty="0" smtClean="0">
                <a:solidFill>
                  <a:srgbClr val="000000"/>
                </a:solidFill>
              </a:rPr>
              <a:t>(% PIL)   (</a:t>
            </a:r>
            <a:r>
              <a:rPr kumimoji="0" lang="it-IT" sz="3600" b="1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Fonte: </a:t>
            </a:r>
            <a:r>
              <a:rPr kumimoji="0" lang="it-IT" sz="3600" b="1" i="1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Datastream</a:t>
            </a:r>
            <a:r>
              <a:rPr kumimoji="0" lang="it-IT" sz="3600" b="1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-Banca d’Italia</a:t>
            </a:r>
            <a:r>
              <a:rPr kumimoji="0" lang="it-IT" sz="3600" b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)</a:t>
            </a:r>
            <a:r>
              <a:rPr kumimoji="0" lang="it-IT" sz="3600" b="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/>
            </a:r>
            <a:br>
              <a:rPr kumimoji="0" lang="it-IT" sz="3600" b="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</a:br>
            <a:endParaRPr lang="it-IT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7906"/>
            <a:ext cx="7704856" cy="4493422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31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584200" latinLnBrk="1" hangingPunct="0">
              <a:spcBef>
                <a:spcPts val="0"/>
              </a:spcBef>
            </a:pPr>
            <a:r>
              <a:rPr lang="it-IT" sz="3100" b="1" dirty="0" smtClean="0">
                <a:solidFill>
                  <a:srgbClr val="000000"/>
                </a:solidFill>
              </a:rPr>
              <a:t/>
            </a:r>
            <a:br>
              <a:rPr lang="it-IT" sz="3100" b="1" dirty="0" smtClean="0">
                <a:solidFill>
                  <a:srgbClr val="000000"/>
                </a:solidFill>
              </a:rPr>
            </a:br>
            <a:r>
              <a:rPr lang="it-IT" sz="3600" b="1" dirty="0" smtClean="0">
                <a:solidFill>
                  <a:srgbClr val="000000"/>
                </a:solidFill>
              </a:rPr>
              <a:t>Obbligazioni su % dei debiti finanziari imprese</a:t>
            </a:r>
            <a:r>
              <a:rPr lang="it-IT" sz="3100" b="1" dirty="0" smtClean="0">
                <a:solidFill>
                  <a:srgbClr val="000000"/>
                </a:solidFill>
              </a:rPr>
              <a:t/>
            </a:r>
            <a:br>
              <a:rPr lang="it-IT" sz="3100" b="1" dirty="0" smtClean="0">
                <a:solidFill>
                  <a:srgbClr val="000000"/>
                </a:solidFill>
              </a:rPr>
            </a:br>
            <a:r>
              <a:rPr lang="it-IT" sz="3100" b="1" dirty="0" smtClean="0">
                <a:solidFill>
                  <a:srgbClr val="000000"/>
                </a:solidFill>
              </a:rPr>
              <a:t>(</a:t>
            </a:r>
            <a:r>
              <a:rPr kumimoji="0" lang="it-IT" sz="3600" b="1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Fonte:</a:t>
            </a:r>
            <a:r>
              <a:rPr kumimoji="0" lang="it-IT" sz="3600" b="1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 </a:t>
            </a:r>
            <a:r>
              <a:rPr lang="it-IT" sz="3600" b="1" i="1" dirty="0">
                <a:solidFill>
                  <a:srgbClr val="000000"/>
                </a:solidFill>
                <a:sym typeface="Helvetica Light"/>
              </a:rPr>
              <a:t>B</a:t>
            </a:r>
            <a:r>
              <a:rPr kumimoji="0" lang="it-IT" sz="3600" b="1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anche centrali-Banca d’Italia</a:t>
            </a:r>
            <a:r>
              <a:rPr kumimoji="0" lang="it-IT" sz="3600" b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>)</a:t>
            </a:r>
            <a:r>
              <a:rPr kumimoji="0" lang="it-IT" sz="3600" b="1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  <a:t/>
            </a:r>
            <a:br>
              <a:rPr kumimoji="0" lang="it-IT" sz="3600" b="1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Light"/>
              </a:rPr>
            </a:br>
            <a:endParaRPr lang="it-IT" sz="3600" b="1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992888" cy="5174035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4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F</a:t>
            </a:r>
            <a:r>
              <a:rPr lang="it-IT" b="1" dirty="0" smtClean="0"/>
              <a:t>ondi </a:t>
            </a:r>
            <a:r>
              <a:rPr lang="it-IT" b="1" i="1" dirty="0" smtClean="0"/>
              <a:t>venture capital</a:t>
            </a:r>
            <a:r>
              <a:rPr lang="it-IT" b="1" dirty="0" smtClean="0"/>
              <a:t> e </a:t>
            </a:r>
            <a:r>
              <a:rPr lang="it-IT" b="1" i="1" dirty="0" smtClean="0"/>
              <a:t>private </a:t>
            </a:r>
            <a:r>
              <a:rPr lang="it-IT" b="1" i="1" dirty="0" err="1" smtClean="0"/>
              <a:t>equity</a:t>
            </a:r>
            <a:r>
              <a:rPr lang="it-IT" b="1" i="1" dirty="0" smtClean="0"/>
              <a:t/>
            </a:r>
            <a:br>
              <a:rPr lang="it-IT" b="1" i="1" dirty="0" smtClean="0"/>
            </a:br>
            <a:r>
              <a:rPr lang="it-IT" b="1" dirty="0" smtClean="0"/>
              <a:t>(</a:t>
            </a:r>
            <a:r>
              <a:rPr lang="it-IT" b="1" i="1" dirty="0" smtClean="0"/>
              <a:t>Fonte: Banca d’Italia</a:t>
            </a:r>
            <a:r>
              <a:rPr lang="it-IT" b="1" dirty="0" smtClean="0"/>
              <a:t>)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8229600" cy="4752527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70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b="1" dirty="0" smtClean="0"/>
              <a:t>2. … una possibile chiave interpretativa</a:t>
            </a:r>
            <a:endParaRPr lang="it-IT" sz="3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Fino al 2007/2008:                                                                  - settore bancario italiano=quasi-monopolio nella intermediazione famiglie/imprese;                                  - specializzazione tradizionale                                       - </a:t>
            </a:r>
            <a:r>
              <a:rPr lang="it-IT" i="1" dirty="0" err="1" smtClean="0"/>
              <a:t>funding</a:t>
            </a:r>
            <a:r>
              <a:rPr lang="it-IT" i="1" dirty="0" smtClean="0"/>
              <a:t> gap </a:t>
            </a:r>
            <a:r>
              <a:rPr lang="it-IT" dirty="0" smtClean="0"/>
              <a:t>compensato da allocazione </a:t>
            </a:r>
            <a:r>
              <a:rPr lang="it-IT" i="1" dirty="0" smtClean="0"/>
              <a:t>bond </a:t>
            </a:r>
            <a:r>
              <a:rPr lang="it-IT" dirty="0" smtClean="0"/>
              <a:t>bancari nei portafogli </a:t>
            </a:r>
            <a:r>
              <a:rPr lang="it-IT" i="1" dirty="0" err="1" smtClean="0"/>
              <a:t>retail</a:t>
            </a:r>
            <a:r>
              <a:rPr lang="it-IT" i="1" dirty="0" smtClean="0"/>
              <a:t>.</a:t>
            </a:r>
          </a:p>
          <a:p>
            <a:r>
              <a:rPr lang="it-IT" dirty="0" smtClean="0"/>
              <a:t>Dal 2010/2011, modello non è più profittevole a causa di:                                                                                - crisi imprese non finanziarie;                                             - «fuga verso la qualità» da parte risparmiatori;                                                - incremento crediti deteriorati.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4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652679"/>
              </p:ext>
            </p:extLst>
          </p:nvPr>
        </p:nvGraphicFramePr>
        <p:xfrm>
          <a:off x="179388" y="404664"/>
          <a:ext cx="8964612" cy="612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Foglio di lavoro" r:id="rId4" imgW="5814125" imgH="2796552" progId="Excel.Sheet.8">
                  <p:embed/>
                </p:oleObj>
              </mc:Choice>
              <mc:Fallback>
                <p:oleObj name="Foglio di lavoro" r:id="rId4" imgW="5814125" imgH="2796552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04664"/>
                        <a:ext cx="8964612" cy="6120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71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516</Words>
  <Application>Microsoft Office PowerPoint</Application>
  <PresentationFormat>On-screen Show (4:3)</PresentationFormat>
  <Paragraphs>42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Helvetica Light</vt:lpstr>
      <vt:lpstr>Times New Roman</vt:lpstr>
      <vt:lpstr>Wingdings</vt:lpstr>
      <vt:lpstr>Tema di Office</vt:lpstr>
      <vt:lpstr>Foglio di lavoro</vt:lpstr>
      <vt:lpstr>ITALIA 2015 COME COSTRUIRE UN MERCATO FINANZIARIO MENO BANCOCENTRICO  Marcello Messori (FS Italiane, SEP Luiss)  </vt:lpstr>
      <vt:lpstr>STRUTTURA INTERVENTO</vt:lpstr>
      <vt:lpstr>1. Qualche dato e…</vt:lpstr>
      <vt:lpstr>PowerPoint Presentation</vt:lpstr>
      <vt:lpstr>   Capitalizzazione di borsa delle imprese (% PIL)   (Fonte: Datastream-Banca d’Italia) </vt:lpstr>
      <vt:lpstr> Obbligazioni su % dei debiti finanziari imprese (Fonte: Banche centrali-Banca d’Italia) </vt:lpstr>
      <vt:lpstr>Fondi venture capital e private equity (Fonte: Banca d’Italia) </vt:lpstr>
      <vt:lpstr>2. … una possibile chiave interpretativa</vt:lpstr>
      <vt:lpstr>PowerPoint Presentation</vt:lpstr>
      <vt:lpstr> Redditività imprese non finanziarie italiane (Fonte: Banca d’Italia e Istat) </vt:lpstr>
      <vt:lpstr>Nuove sofferenze in % prestiti                              (dati trim. annualizzati e destagionalizzati; Fonte: Banca Italia)</vt:lpstr>
      <vt:lpstr>Quota % di prestiti deteriorati                       (Fonte: Banca d’Italia)</vt:lpstr>
      <vt:lpstr>2. … una possibile chiave interpretativa</vt:lpstr>
      <vt:lpstr>Rendimenti unitari attività bancarie (valori percentuali; Fonte: Banca d’Italia)</vt:lpstr>
      <vt:lpstr>3. Problemi aperti… </vt:lpstr>
      <vt:lpstr>3… e possibile soluzione</vt:lpstr>
      <vt:lpstr>3… e possibile soluzione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